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  <p:sldId id="267" r:id="rId7"/>
    <p:sldId id="269" r:id="rId8"/>
    <p:sldId id="268" r:id="rId9"/>
    <p:sldId id="263" r:id="rId10"/>
    <p:sldId id="265" r:id="rId11"/>
    <p:sldId id="270" r:id="rId12"/>
    <p:sldId id="266" r:id="rId13"/>
    <p:sldId id="272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4" r:id="rId35"/>
    <p:sldId id="293" r:id="rId36"/>
    <p:sldId id="295" r:id="rId37"/>
    <p:sldId id="296" r:id="rId38"/>
    <p:sldId id="297" r:id="rId39"/>
    <p:sldId id="298" r:id="rId40"/>
    <p:sldId id="299" r:id="rId41"/>
    <p:sldId id="25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90" autoAdjust="0"/>
  </p:normalViewPr>
  <p:slideViewPr>
    <p:cSldViewPr snapToGrid="0" snapToObjects="1">
      <p:cViewPr varScale="1">
        <p:scale>
          <a:sx n="54" d="100"/>
          <a:sy n="54" d="100"/>
        </p:scale>
        <p:origin x="-9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2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3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12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191486" y="2130425"/>
            <a:ext cx="12543336" cy="2448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7476" y="2628184"/>
            <a:ext cx="7772400" cy="1470025"/>
          </a:xfrm>
        </p:spPr>
        <p:txBody>
          <a:bodyPr>
            <a:normAutofit fontScale="90000"/>
          </a:bodyPr>
          <a:lstStyle/>
          <a:p>
            <a:pPr algn="r"/>
            <a:r>
              <a:rPr lang="en-US" sz="7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r</a:t>
            </a:r>
            <a: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obotics workshop</a:t>
            </a:r>
            <a:b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</a:br>
            <a:r>
              <a:rPr lang="en-US" sz="3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day 1</a:t>
            </a:r>
            <a:endParaRPr lang="en-US" sz="3100" i="1" dirty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13298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191486" y="1084951"/>
            <a:ext cx="12543336" cy="4539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07476" y="2628184"/>
            <a:ext cx="7772400" cy="1470025"/>
          </a:xfrm>
        </p:spPr>
        <p:txBody>
          <a:bodyPr>
            <a:normAutofit fontScale="90000"/>
          </a:bodyPr>
          <a:lstStyle>
            <a:lvl1pPr>
              <a:defRPr sz="4400"/>
            </a:lvl1pPr>
          </a:lstStyle>
          <a:p>
            <a:pPr algn="r"/>
            <a: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heading</a:t>
            </a:r>
            <a:b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</a:br>
            <a:r>
              <a:rPr lang="en-US" sz="3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sub heading</a:t>
            </a:r>
            <a:endParaRPr lang="en-US" sz="3100" i="1" dirty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59493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0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6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6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4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9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0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64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191486" y="612774"/>
            <a:ext cx="12543336" cy="5559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2111" y="1118263"/>
            <a:ext cx="5209054" cy="566738"/>
          </a:xfrm>
        </p:spPr>
        <p:txBody>
          <a:bodyPr anchor="b">
            <a:normAutofit/>
          </a:bodyPr>
          <a:lstStyle>
            <a:lvl1pPr algn="l">
              <a:defRPr sz="2800" b="0" i="1">
                <a:solidFill>
                  <a:srgbClr val="7F7F7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87057" y="111826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6"/>
            <a:ext cx="5209054" cy="804862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1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D8974-310A-5548-B53B-0A89353B20C3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0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2130425"/>
            <a:ext cx="12543336" cy="2448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476" y="2628184"/>
            <a:ext cx="7772400" cy="1470025"/>
          </a:xfrm>
        </p:spPr>
        <p:txBody>
          <a:bodyPr>
            <a:normAutofit fontScale="90000"/>
          </a:bodyPr>
          <a:lstStyle/>
          <a:p>
            <a:pPr algn="r"/>
            <a:r>
              <a:rPr lang="en-US" sz="7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r</a:t>
            </a:r>
            <a: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obotics workshop</a:t>
            </a:r>
            <a:b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</a:br>
            <a:r>
              <a:rPr lang="en-US" sz="31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day </a:t>
            </a:r>
            <a:r>
              <a:rPr lang="en-US" sz="31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1</a:t>
            </a:r>
            <a:endParaRPr lang="en-US" sz="3100" i="1" dirty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0734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89" y="1129383"/>
            <a:ext cx="5209054" cy="566738"/>
          </a:xfrm>
        </p:spPr>
        <p:txBody>
          <a:bodyPr>
            <a:normAutofit/>
          </a:bodyPr>
          <a:lstStyle/>
          <a:p>
            <a:r>
              <a:rPr lang="en-US" dirty="0"/>
              <a:t>How does it work 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989" y="1864695"/>
            <a:ext cx="5209054" cy="1469877"/>
          </a:xfrm>
        </p:spPr>
        <p:txBody>
          <a:bodyPr>
            <a:normAutofit/>
          </a:bodyPr>
          <a:lstStyle/>
          <a:p>
            <a:r>
              <a:rPr lang="en-US" dirty="0"/>
              <a:t>The robot control </a:t>
            </a:r>
            <a:r>
              <a:rPr lang="en-US" dirty="0" smtClean="0"/>
              <a:t>loop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Line 3"/>
          <p:cNvSpPr/>
          <p:nvPr/>
        </p:nvSpPr>
        <p:spPr>
          <a:xfrm flipH="1" flipV="1">
            <a:off x="1593352" y="3101943"/>
            <a:ext cx="630360" cy="504000"/>
          </a:xfrm>
          <a:prstGeom prst="line">
            <a:avLst/>
          </a:prstGeom>
          <a:ln w="9360">
            <a:solidFill>
              <a:srgbClr val="4F81BD"/>
            </a:solidFill>
            <a:round/>
            <a:tailEnd type="triangle" w="med" len="med"/>
          </a:ln>
        </p:spPr>
      </p:sp>
      <p:sp>
        <p:nvSpPr>
          <p:cNvPr id="6" name="Line 4"/>
          <p:cNvSpPr/>
          <p:nvPr/>
        </p:nvSpPr>
        <p:spPr>
          <a:xfrm>
            <a:off x="1782354" y="2913304"/>
            <a:ext cx="1134360" cy="0"/>
          </a:xfrm>
          <a:prstGeom prst="line">
            <a:avLst/>
          </a:prstGeom>
          <a:ln w="9360">
            <a:solidFill>
              <a:srgbClr val="4F81BD"/>
            </a:solidFill>
            <a:round/>
            <a:tailEnd type="triangle" w="med" len="med"/>
          </a:ln>
        </p:spPr>
      </p:sp>
      <p:sp>
        <p:nvSpPr>
          <p:cNvPr id="7" name="Line 5"/>
          <p:cNvSpPr/>
          <p:nvPr/>
        </p:nvSpPr>
        <p:spPr>
          <a:xfrm flipH="1">
            <a:off x="2349352" y="3164944"/>
            <a:ext cx="693360" cy="504000"/>
          </a:xfrm>
          <a:prstGeom prst="line">
            <a:avLst/>
          </a:prstGeom>
          <a:ln w="9360">
            <a:solidFill>
              <a:srgbClr val="4F81BD"/>
            </a:solidFill>
            <a:round/>
            <a:tailEnd type="triangle" w="med" len="med"/>
          </a:ln>
        </p:spPr>
      </p:sp>
      <p:sp>
        <p:nvSpPr>
          <p:cNvPr id="8" name="CustomShape 6"/>
          <p:cNvSpPr/>
          <p:nvPr/>
        </p:nvSpPr>
        <p:spPr>
          <a:xfrm>
            <a:off x="3043078" y="2850303"/>
            <a:ext cx="1133280" cy="501840"/>
          </a:xfrm>
          <a:prstGeom prst="rect">
            <a:avLst/>
          </a:prstGeom>
          <a:noFill/>
          <a:ln>
            <a:noFill/>
          </a:ln>
        </p:spPr>
        <p:txBody>
          <a:bodyPr lIns="89888" tIns="44943" rIns="89888" bIns="44943"/>
          <a:lstStyle/>
          <a:p>
            <a:pPr>
              <a:lnSpc>
                <a:spcPct val="100000"/>
              </a:lnSpc>
            </a:pPr>
            <a:r>
              <a:rPr lang="en-IN" sz="2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rbel"/>
              </a:rPr>
              <a:t>Think</a:t>
            </a:r>
            <a:endParaRPr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CustomShape 7"/>
          <p:cNvSpPr/>
          <p:nvPr/>
        </p:nvSpPr>
        <p:spPr>
          <a:xfrm>
            <a:off x="662034" y="2849944"/>
            <a:ext cx="1099440" cy="501480"/>
          </a:xfrm>
          <a:prstGeom prst="rect">
            <a:avLst/>
          </a:prstGeom>
          <a:noFill/>
          <a:ln>
            <a:noFill/>
          </a:ln>
        </p:spPr>
        <p:txBody>
          <a:bodyPr wrap="none" lIns="89888" tIns="44943" rIns="89888" bIns="44943"/>
          <a:lstStyle/>
          <a:p>
            <a:pPr>
              <a:lnSpc>
                <a:spcPct val="100000"/>
              </a:lnSpc>
            </a:pPr>
            <a:r>
              <a:rPr lang="en-IN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rbel"/>
              </a:rPr>
              <a:t>Sense</a:t>
            </a:r>
            <a:endParaRPr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CustomShape 8"/>
          <p:cNvSpPr/>
          <p:nvPr/>
        </p:nvSpPr>
        <p:spPr>
          <a:xfrm>
            <a:off x="1946512" y="3732304"/>
            <a:ext cx="765720" cy="501480"/>
          </a:xfrm>
          <a:prstGeom prst="rect">
            <a:avLst/>
          </a:prstGeom>
          <a:noFill/>
          <a:ln>
            <a:noFill/>
          </a:ln>
        </p:spPr>
        <p:txBody>
          <a:bodyPr wrap="none" lIns="89888" tIns="44943" rIns="89888" bIns="44943"/>
          <a:lstStyle/>
          <a:p>
            <a:pPr>
              <a:lnSpc>
                <a:spcPct val="100000"/>
              </a:lnSpc>
            </a:pPr>
            <a:r>
              <a:rPr lang="en-IN" sz="2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rbel"/>
              </a:rPr>
              <a:t> Act</a:t>
            </a:r>
            <a:endParaRPr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6492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76" y="1118263"/>
            <a:ext cx="5209054" cy="566738"/>
          </a:xfrm>
        </p:spPr>
        <p:txBody>
          <a:bodyPr>
            <a:normAutofit/>
          </a:bodyPr>
          <a:lstStyle/>
          <a:p>
            <a:r>
              <a:rPr lang="en-US" dirty="0"/>
              <a:t>How does it work 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476" y="1853575"/>
            <a:ext cx="5209054" cy="1469877"/>
          </a:xfrm>
        </p:spPr>
        <p:txBody>
          <a:bodyPr>
            <a:normAutofit/>
          </a:bodyPr>
          <a:lstStyle/>
          <a:p>
            <a:r>
              <a:rPr lang="en-US" dirty="0"/>
              <a:t>The robot control </a:t>
            </a:r>
            <a:r>
              <a:rPr lang="en-US" dirty="0" smtClean="0"/>
              <a:t>loop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Line 3"/>
          <p:cNvSpPr/>
          <p:nvPr/>
        </p:nvSpPr>
        <p:spPr>
          <a:xfrm flipH="1" flipV="1">
            <a:off x="3877804" y="3328569"/>
            <a:ext cx="630360" cy="504000"/>
          </a:xfrm>
          <a:prstGeom prst="line">
            <a:avLst/>
          </a:prstGeom>
          <a:ln w="9360">
            <a:solidFill>
              <a:srgbClr val="4F81BD"/>
            </a:solidFill>
            <a:round/>
            <a:tailEnd type="triangle" w="med" len="med"/>
          </a:ln>
        </p:spPr>
      </p:sp>
      <p:sp>
        <p:nvSpPr>
          <p:cNvPr id="6" name="Line 4"/>
          <p:cNvSpPr/>
          <p:nvPr/>
        </p:nvSpPr>
        <p:spPr>
          <a:xfrm>
            <a:off x="4066806" y="3139930"/>
            <a:ext cx="1134360" cy="0"/>
          </a:xfrm>
          <a:prstGeom prst="line">
            <a:avLst/>
          </a:prstGeom>
          <a:ln w="9360">
            <a:solidFill>
              <a:srgbClr val="4F81BD"/>
            </a:solidFill>
            <a:round/>
            <a:tailEnd type="triangle" w="med" len="med"/>
          </a:ln>
        </p:spPr>
      </p:sp>
      <p:sp>
        <p:nvSpPr>
          <p:cNvPr id="7" name="Line 5"/>
          <p:cNvSpPr/>
          <p:nvPr/>
        </p:nvSpPr>
        <p:spPr>
          <a:xfrm flipH="1">
            <a:off x="4633804" y="3391570"/>
            <a:ext cx="693360" cy="504000"/>
          </a:xfrm>
          <a:prstGeom prst="line">
            <a:avLst/>
          </a:prstGeom>
          <a:ln w="9360">
            <a:solidFill>
              <a:srgbClr val="4F81BD"/>
            </a:solidFill>
            <a:round/>
            <a:tailEnd type="triangle" w="med" len="med"/>
          </a:ln>
        </p:spPr>
      </p:sp>
      <p:sp>
        <p:nvSpPr>
          <p:cNvPr id="8" name="CustomShape 6"/>
          <p:cNvSpPr/>
          <p:nvPr/>
        </p:nvSpPr>
        <p:spPr>
          <a:xfrm>
            <a:off x="5327530" y="3076929"/>
            <a:ext cx="1133280" cy="501840"/>
          </a:xfrm>
          <a:prstGeom prst="rect">
            <a:avLst/>
          </a:prstGeom>
          <a:noFill/>
          <a:ln>
            <a:noFill/>
          </a:ln>
        </p:spPr>
        <p:txBody>
          <a:bodyPr lIns="89888" tIns="44943" rIns="89888" bIns="44943"/>
          <a:lstStyle/>
          <a:p>
            <a:pPr>
              <a:lnSpc>
                <a:spcPct val="100000"/>
              </a:lnSpc>
            </a:pPr>
            <a:r>
              <a:rPr lang="en-IN" sz="2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rbel"/>
              </a:rPr>
              <a:t>Think</a:t>
            </a:r>
            <a:endParaRPr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CustomShape 7"/>
          <p:cNvSpPr/>
          <p:nvPr/>
        </p:nvSpPr>
        <p:spPr>
          <a:xfrm>
            <a:off x="2946486" y="3076570"/>
            <a:ext cx="1099440" cy="501480"/>
          </a:xfrm>
          <a:prstGeom prst="rect">
            <a:avLst/>
          </a:prstGeom>
          <a:noFill/>
          <a:ln>
            <a:noFill/>
          </a:ln>
        </p:spPr>
        <p:txBody>
          <a:bodyPr wrap="none" lIns="89888" tIns="44943" rIns="89888" bIns="44943"/>
          <a:lstStyle/>
          <a:p>
            <a:pPr>
              <a:lnSpc>
                <a:spcPct val="100000"/>
              </a:lnSpc>
            </a:pPr>
            <a:r>
              <a:rPr lang="en-IN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rbel"/>
              </a:rPr>
              <a:t>Sense</a:t>
            </a:r>
            <a:endParaRPr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CustomShape 8"/>
          <p:cNvSpPr/>
          <p:nvPr/>
        </p:nvSpPr>
        <p:spPr>
          <a:xfrm>
            <a:off x="4230964" y="3958930"/>
            <a:ext cx="765720" cy="501480"/>
          </a:xfrm>
          <a:prstGeom prst="rect">
            <a:avLst/>
          </a:prstGeom>
          <a:noFill/>
          <a:ln>
            <a:noFill/>
          </a:ln>
        </p:spPr>
        <p:txBody>
          <a:bodyPr wrap="none" lIns="89888" tIns="44943" rIns="89888" bIns="44943"/>
          <a:lstStyle/>
          <a:p>
            <a:pPr>
              <a:lnSpc>
                <a:spcPct val="100000"/>
              </a:lnSpc>
            </a:pPr>
            <a:r>
              <a:rPr lang="en-IN" sz="24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rbel"/>
              </a:rPr>
              <a:t> Act</a:t>
            </a:r>
            <a:endParaRPr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3552098" y="4662360"/>
            <a:ext cx="3779640" cy="1917720"/>
          </a:xfrm>
          <a:prstGeom prst="rect">
            <a:avLst/>
          </a:prstGeom>
          <a:noFill/>
          <a:ln w="9360">
            <a:noFill/>
          </a:ln>
        </p:spPr>
        <p:txBody>
          <a:bodyPr lIns="89888" tIns="44943" rIns="89888" bIns="44943"/>
          <a:lstStyle/>
          <a:p>
            <a:pPr>
              <a:lnSpc>
                <a:spcPct val="100000"/>
              </a:lnSpc>
            </a:pPr>
            <a:r>
              <a:rPr lang="en-I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ACT</a:t>
            </a:r>
          </a:p>
          <a:p>
            <a:pPr>
              <a:lnSpc>
                <a:spcPct val="100000"/>
              </a:lnSpc>
            </a:pPr>
            <a:r>
              <a:rPr lang="en-I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Output </a:t>
            </a: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information Move, Speech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Text, Visuals Wheels Legs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Arms Tracks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391447" y="2930979"/>
            <a:ext cx="2267280" cy="4843799"/>
          </a:xfrm>
          <a:prstGeom prst="rect">
            <a:avLst/>
          </a:prstGeom>
          <a:noFill/>
          <a:ln w="9360">
            <a:noFill/>
          </a:ln>
        </p:spPr>
        <p:txBody>
          <a:bodyPr lIns="89888" tIns="44943" rIns="89888" bIns="44943"/>
          <a:lstStyle/>
          <a:p>
            <a:pPr>
              <a:lnSpc>
                <a:spcPct val="100000"/>
              </a:lnSpc>
            </a:pPr>
            <a:r>
              <a:rPr lang="en-I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SENSE</a:t>
            </a:r>
          </a:p>
          <a:p>
            <a:pPr>
              <a:lnSpc>
                <a:spcPct val="100000"/>
              </a:lnSpc>
            </a:pPr>
            <a:r>
              <a:rPr lang="en-I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Speech</a:t>
            </a: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, Vision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Acceleration, Temperature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Position ,Distance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Touch, Force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Magnetic field ,Light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Sound ,Position Sense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ustomShape 4"/>
          <p:cNvSpPr/>
          <p:nvPr/>
        </p:nvSpPr>
        <p:spPr>
          <a:xfrm>
            <a:off x="6521040" y="2066950"/>
            <a:ext cx="2708640" cy="2649239"/>
          </a:xfrm>
          <a:prstGeom prst="rect">
            <a:avLst/>
          </a:prstGeom>
          <a:noFill/>
          <a:ln w="9360">
            <a:noFill/>
          </a:ln>
        </p:spPr>
        <p:txBody>
          <a:bodyPr lIns="89888" tIns="44943" rIns="89888" bIns="44943"/>
          <a:lstStyle/>
          <a:p>
            <a:pPr>
              <a:lnSpc>
                <a:spcPct val="100000"/>
              </a:lnSpc>
            </a:pPr>
            <a:r>
              <a:rPr lang="en-I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THINK</a:t>
            </a:r>
          </a:p>
          <a:p>
            <a:pPr>
              <a:lnSpc>
                <a:spcPct val="100000"/>
              </a:lnSpc>
            </a:pPr>
            <a:r>
              <a:rPr lang="en-I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Task </a:t>
            </a: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planning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Plan Classification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Learn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Process data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Path planning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/>
              </a:rPr>
              <a:t>Motion planning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6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89" y="1118263"/>
            <a:ext cx="5209054" cy="566738"/>
          </a:xfrm>
        </p:spPr>
        <p:txBody>
          <a:bodyPr>
            <a:normAutofit/>
          </a:bodyPr>
          <a:lstStyle/>
          <a:p>
            <a:r>
              <a:rPr lang="en-US" dirty="0"/>
              <a:t>Three laws of robotics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489" y="1853575"/>
            <a:ext cx="5209054" cy="3928693"/>
          </a:xfrm>
        </p:spPr>
        <p:txBody>
          <a:bodyPr>
            <a:normAutofit/>
          </a:bodyPr>
          <a:lstStyle/>
          <a:p>
            <a:r>
              <a:rPr lang="en-US" b="1" dirty="0"/>
              <a:t>First Law </a:t>
            </a:r>
            <a:r>
              <a:rPr lang="en-US" dirty="0"/>
              <a:t>: A robot may not injure a human being, or, through inaction, allow a human being to come to harm, unless this would violate a higher order law</a:t>
            </a:r>
          </a:p>
          <a:p>
            <a:r>
              <a:rPr lang="en-US" b="1" dirty="0"/>
              <a:t>Second Law: </a:t>
            </a:r>
            <a:r>
              <a:rPr lang="en-US" dirty="0"/>
              <a:t>A robot must obey orders given it by human beings, except where such orders would conflict with a higher order law</a:t>
            </a:r>
          </a:p>
          <a:p>
            <a:r>
              <a:rPr lang="en-US" b="1" dirty="0"/>
              <a:t>Third Law </a:t>
            </a:r>
            <a:r>
              <a:rPr lang="en-US" dirty="0"/>
              <a:t>: A robot must protect its own existence as long as such protection does not conflict with a higher order law. </a:t>
            </a:r>
          </a:p>
        </p:txBody>
      </p:sp>
    </p:spTree>
    <p:extLst>
      <p:ext uri="{BB962C8B-B14F-4D97-AF65-F5344CB8AC3E}">
        <p14:creationId xmlns:p14="http://schemas.microsoft.com/office/powerpoint/2010/main" val="281649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1567157"/>
            <a:ext cx="12543336" cy="3769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476" y="2628184"/>
            <a:ext cx="7772400" cy="1843617"/>
          </a:xfrm>
        </p:spPr>
        <p:txBody>
          <a:bodyPr>
            <a:normAutofit fontScale="90000"/>
          </a:bodyPr>
          <a:lstStyle/>
          <a:p>
            <a:pPr algn="r"/>
            <a: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electronics</a:t>
            </a:r>
            <a:b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</a:b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  <a:t>Current</a:t>
            </a:r>
            <a:b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</a:b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  <a:t>Voltage</a:t>
            </a:r>
            <a:b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</a:b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  <a:t>Resistance</a:t>
            </a:r>
          </a:p>
        </p:txBody>
      </p:sp>
    </p:spTree>
    <p:extLst>
      <p:ext uri="{BB962C8B-B14F-4D97-AF65-F5344CB8AC3E}">
        <p14:creationId xmlns:p14="http://schemas.microsoft.com/office/powerpoint/2010/main" val="161765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89" y="1118263"/>
            <a:ext cx="5209054" cy="566738"/>
          </a:xfrm>
        </p:spPr>
        <p:txBody>
          <a:bodyPr>
            <a:normAutofit/>
          </a:bodyPr>
          <a:lstStyle/>
          <a:p>
            <a:r>
              <a:rPr lang="hu-HU" dirty="0"/>
              <a:t>Electronics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489" y="1853575"/>
            <a:ext cx="5209054" cy="3928693"/>
          </a:xfrm>
        </p:spPr>
        <p:txBody>
          <a:bodyPr>
            <a:normAutofit/>
          </a:bodyPr>
          <a:lstStyle/>
          <a:p>
            <a:r>
              <a:rPr lang="en-US" b="1" dirty="0" smtClean="0"/>
              <a:t>Current</a:t>
            </a:r>
            <a:r>
              <a:rPr lang="en-US" dirty="0" smtClean="0"/>
              <a:t> </a:t>
            </a:r>
            <a:r>
              <a:rPr lang="en-US" dirty="0"/>
              <a:t>is the rate at which charge is </a:t>
            </a:r>
            <a:r>
              <a:rPr lang="en-US" dirty="0" smtClean="0"/>
              <a:t>flowing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161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89" y="1143038"/>
            <a:ext cx="5209054" cy="566738"/>
          </a:xfrm>
        </p:spPr>
        <p:txBody>
          <a:bodyPr>
            <a:normAutofit/>
          </a:bodyPr>
          <a:lstStyle/>
          <a:p>
            <a:r>
              <a:rPr lang="hu-HU" dirty="0"/>
              <a:t>Electronics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189" y="1878350"/>
            <a:ext cx="5209054" cy="3928693"/>
          </a:xfrm>
        </p:spPr>
        <p:txBody>
          <a:bodyPr>
            <a:normAutofit/>
          </a:bodyPr>
          <a:lstStyle/>
          <a:p>
            <a:r>
              <a:rPr lang="en-US" b="1" dirty="0" smtClean="0"/>
              <a:t>Voltage</a:t>
            </a:r>
            <a:r>
              <a:rPr lang="en-US" dirty="0" smtClean="0"/>
              <a:t> is </a:t>
            </a:r>
            <a:r>
              <a:rPr lang="en-US" dirty="0"/>
              <a:t>the difference in charge between </a:t>
            </a:r>
            <a:r>
              <a:rPr lang="en-US" dirty="0" smtClean="0"/>
              <a:t>two </a:t>
            </a:r>
            <a:r>
              <a:rPr lang="en-US" dirty="0"/>
              <a:t>points.</a:t>
            </a:r>
          </a:p>
        </p:txBody>
      </p:sp>
    </p:spTree>
    <p:extLst>
      <p:ext uri="{BB962C8B-B14F-4D97-AF65-F5344CB8AC3E}">
        <p14:creationId xmlns:p14="http://schemas.microsoft.com/office/powerpoint/2010/main" val="2673328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89" y="1118263"/>
            <a:ext cx="5209054" cy="566738"/>
          </a:xfrm>
        </p:spPr>
        <p:txBody>
          <a:bodyPr>
            <a:normAutofit/>
          </a:bodyPr>
          <a:lstStyle/>
          <a:p>
            <a:r>
              <a:rPr lang="hu-HU" dirty="0"/>
              <a:t>Electronics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889" y="1853575"/>
            <a:ext cx="5209054" cy="3928693"/>
          </a:xfrm>
        </p:spPr>
        <p:txBody>
          <a:bodyPr>
            <a:normAutofit/>
          </a:bodyPr>
          <a:lstStyle/>
          <a:p>
            <a:r>
              <a:rPr lang="en-US" b="1" dirty="0" smtClean="0"/>
              <a:t>Resistance</a:t>
            </a:r>
            <a:r>
              <a:rPr lang="en-US" dirty="0" smtClean="0"/>
              <a:t> </a:t>
            </a:r>
            <a:r>
              <a:rPr lang="en-US" dirty="0"/>
              <a:t>is a material’s tendency to resist </a:t>
            </a:r>
            <a:r>
              <a:rPr lang="en-US" dirty="0" smtClean="0"/>
              <a:t>the </a:t>
            </a:r>
            <a:r>
              <a:rPr lang="en-US" dirty="0"/>
              <a:t>flow of charge (current). </a:t>
            </a:r>
          </a:p>
        </p:txBody>
      </p:sp>
    </p:spTree>
    <p:extLst>
      <p:ext uri="{BB962C8B-B14F-4D97-AF65-F5344CB8AC3E}">
        <p14:creationId xmlns:p14="http://schemas.microsoft.com/office/powerpoint/2010/main" val="387534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89" y="1118263"/>
            <a:ext cx="5209054" cy="566738"/>
          </a:xfrm>
        </p:spPr>
        <p:txBody>
          <a:bodyPr>
            <a:normAutofit/>
          </a:bodyPr>
          <a:lstStyle/>
          <a:p>
            <a:r>
              <a:rPr lang="en-US" dirty="0"/>
              <a:t>Major circuit elements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889" y="1853575"/>
            <a:ext cx="5209054" cy="3928693"/>
          </a:xfrm>
        </p:spPr>
        <p:txBody>
          <a:bodyPr>
            <a:normAutofit/>
          </a:bodyPr>
          <a:lstStyle/>
          <a:p>
            <a:r>
              <a:rPr lang="es-ES_tradnl" dirty="0"/>
              <a:t>Resistor</a:t>
            </a:r>
          </a:p>
          <a:p>
            <a:r>
              <a:rPr lang="es-ES_tradnl" dirty="0"/>
              <a:t>Capacitor</a:t>
            </a:r>
          </a:p>
          <a:p>
            <a:r>
              <a:rPr lang="es-ES_tradnl" dirty="0"/>
              <a:t>Inductor</a:t>
            </a:r>
          </a:p>
          <a:p>
            <a:r>
              <a:rPr lang="es-ES_tradnl" dirty="0" err="1"/>
              <a:t>Diode</a:t>
            </a:r>
            <a:endParaRPr lang="es-ES_tradnl" dirty="0"/>
          </a:p>
          <a:p>
            <a:r>
              <a:rPr lang="es-ES_tradnl" dirty="0"/>
              <a:t>Transistor</a:t>
            </a:r>
          </a:p>
        </p:txBody>
      </p:sp>
    </p:spTree>
    <p:extLst>
      <p:ext uri="{BB962C8B-B14F-4D97-AF65-F5344CB8AC3E}">
        <p14:creationId xmlns:p14="http://schemas.microsoft.com/office/powerpoint/2010/main" val="2182461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circuit elements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928693"/>
          </a:xfrm>
        </p:spPr>
        <p:txBody>
          <a:bodyPr>
            <a:normAutofit/>
          </a:bodyPr>
          <a:lstStyle/>
          <a:p>
            <a:r>
              <a:rPr lang="en-US" dirty="0"/>
              <a:t>Resistor :- The resistor’s resistance limits the flow of electrons through a circuit.</a:t>
            </a:r>
          </a:p>
          <a:p>
            <a:endParaRPr lang="en-US" dirty="0"/>
          </a:p>
          <a:p>
            <a:r>
              <a:rPr lang="en-US" dirty="0"/>
              <a:t>Units : Ohms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8" y="4084643"/>
            <a:ext cx="4557931" cy="126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13" y="4084636"/>
            <a:ext cx="2133600" cy="126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3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circuit elements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928693"/>
          </a:xfrm>
        </p:spPr>
        <p:txBody>
          <a:bodyPr>
            <a:normAutofit/>
          </a:bodyPr>
          <a:lstStyle/>
          <a:p>
            <a:r>
              <a:rPr lang="en-US" dirty="0"/>
              <a:t>Capacitor :- capacitors have a special ability to store energy, they’re like a fully charged electric battery.</a:t>
            </a:r>
          </a:p>
          <a:p>
            <a:endParaRPr lang="en-US" dirty="0"/>
          </a:p>
          <a:p>
            <a:r>
              <a:rPr lang="en-US" dirty="0"/>
              <a:t>Units : Faraday</a:t>
            </a:r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8" y="3445877"/>
            <a:ext cx="389624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66" y="3141091"/>
            <a:ext cx="5475288" cy="29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0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1567157"/>
            <a:ext cx="12543336" cy="3769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476" y="2628184"/>
            <a:ext cx="7772400" cy="1843617"/>
          </a:xfrm>
        </p:spPr>
        <p:txBody>
          <a:bodyPr>
            <a:normAutofit fontScale="90000"/>
          </a:bodyPr>
          <a:lstStyle/>
          <a:p>
            <a:pPr algn="r"/>
            <a: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basics</a:t>
            </a:r>
            <a:b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</a:b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  <a:t>What is a Robot?</a:t>
            </a:r>
            <a:b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</a:b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  <a:t>What does robotics involve?</a:t>
            </a:r>
            <a:b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</a:b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  <a:t>Three laws of robotics</a:t>
            </a:r>
            <a:b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</a:b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  <a:t>Why do we need robots?</a:t>
            </a:r>
            <a:b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</a:b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  <a:t>Most important parts of  robots </a:t>
            </a:r>
            <a:b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</a:b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68690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circuit elements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928693"/>
          </a:xfrm>
        </p:spPr>
        <p:txBody>
          <a:bodyPr>
            <a:normAutofit/>
          </a:bodyPr>
          <a:lstStyle/>
          <a:p>
            <a:r>
              <a:rPr lang="en-US" dirty="0"/>
              <a:t>Inductor :- An inductor is a passive electronic component 	that stores energy in the form of a magnetic field.</a:t>
            </a:r>
          </a:p>
          <a:p>
            <a:endParaRPr lang="en-US" dirty="0"/>
          </a:p>
          <a:p>
            <a:r>
              <a:rPr lang="en-US" dirty="0"/>
              <a:t> Units : Henry</a:t>
            </a:r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3703637"/>
            <a:ext cx="3048000" cy="228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298" y="2238745"/>
            <a:ext cx="4213106" cy="354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47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circuit elements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928693"/>
          </a:xfrm>
        </p:spPr>
        <p:txBody>
          <a:bodyPr>
            <a:normAutofit/>
          </a:bodyPr>
          <a:lstStyle/>
          <a:p>
            <a:r>
              <a:rPr lang="en-US" dirty="0"/>
              <a:t>Diode :- The key function of an ideal diode is to control the direction of current-flow.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3779837"/>
            <a:ext cx="43243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113" y="3104338"/>
            <a:ext cx="33274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32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circuit elements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928693"/>
          </a:xfrm>
        </p:spPr>
        <p:txBody>
          <a:bodyPr>
            <a:normAutofit/>
          </a:bodyPr>
          <a:lstStyle/>
          <a:p>
            <a:r>
              <a:rPr lang="en-US" dirty="0"/>
              <a:t>Transistor :- A transistor is a semiconductor device used to amplify and switch electronic signals and electrical power.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3703638"/>
            <a:ext cx="3733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713" y="2810468"/>
            <a:ext cx="396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1567157"/>
            <a:ext cx="12543336" cy="3769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476" y="2628184"/>
            <a:ext cx="7772400" cy="1843617"/>
          </a:xfrm>
        </p:spPr>
        <p:txBody>
          <a:bodyPr>
            <a:normAutofit/>
          </a:bodyPr>
          <a:lstStyle/>
          <a:p>
            <a:pPr algn="r"/>
            <a: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project 1</a:t>
            </a:r>
            <a:b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</a:b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  <a:t>dancing lights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813959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Dancing </a:t>
            </a:r>
            <a:r>
              <a:rPr lang="en-US" dirty="0"/>
              <a:t>lights</a:t>
            </a:r>
          </a:p>
        </p:txBody>
      </p:sp>
      <p:pic>
        <p:nvPicPr>
          <p:cNvPr id="5" name="Picture Placeholder 4" descr="CYMERA_20141208_155314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 this project we make </a:t>
            </a:r>
            <a:r>
              <a:rPr lang="en-US" dirty="0" err="1"/>
              <a:t>leds</a:t>
            </a:r>
            <a:r>
              <a:rPr lang="en-US" dirty="0"/>
              <a:t> switch on and off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81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pic>
        <p:nvPicPr>
          <p:cNvPr id="5" name="Picture Placeholder 4" descr="CYMERA_20141208_153947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 err="1"/>
              <a:t>Arduino</a:t>
            </a:r>
            <a:endParaRPr lang="en-US" dirty="0"/>
          </a:p>
          <a:p>
            <a:r>
              <a:rPr lang="en-US" dirty="0"/>
              <a:t>USB connector</a:t>
            </a:r>
          </a:p>
          <a:p>
            <a:r>
              <a:rPr lang="en-US" dirty="0"/>
              <a:t>Computer</a:t>
            </a:r>
          </a:p>
          <a:p>
            <a:r>
              <a:rPr lang="en-US" dirty="0"/>
              <a:t>Bread board</a:t>
            </a:r>
          </a:p>
          <a:p>
            <a:r>
              <a:rPr lang="en-US" dirty="0"/>
              <a:t>Resistors</a:t>
            </a:r>
          </a:p>
          <a:p>
            <a:r>
              <a:rPr lang="en-US" dirty="0"/>
              <a:t>LED(red -2 , green – 2 , yellow – 2)</a:t>
            </a:r>
          </a:p>
          <a:p>
            <a:r>
              <a:rPr lang="en-US" dirty="0"/>
              <a:t>Jumper wires with male to male connectors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0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 err="1" smtClean="0"/>
              <a:t>Arduino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22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/>
              <a:t>Bread board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06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it-IT" dirty="0" err="1"/>
              <a:t>Resistors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50" r="75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71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parts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/>
              <a:t>LED</a:t>
            </a:r>
          </a:p>
          <a:p>
            <a:r>
              <a:rPr lang="en-US" i="1" dirty="0"/>
              <a:t>Use resistors always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568" r="556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89" y="1115297"/>
            <a:ext cx="5209054" cy="566738"/>
          </a:xfrm>
        </p:spPr>
        <p:txBody>
          <a:bodyPr>
            <a:normAutofit/>
          </a:bodyPr>
          <a:lstStyle/>
          <a:p>
            <a:r>
              <a:rPr lang="en-US" dirty="0"/>
              <a:t>What is a Robot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9" y="1850609"/>
            <a:ext cx="5209054" cy="1469877"/>
          </a:xfrm>
        </p:spPr>
        <p:txBody>
          <a:bodyPr>
            <a:normAutofit/>
          </a:bodyPr>
          <a:lstStyle/>
          <a:p>
            <a:r>
              <a:rPr lang="en-US" dirty="0"/>
              <a:t>A robot is a machine </a:t>
            </a:r>
          </a:p>
          <a:p>
            <a:r>
              <a:rPr lang="en-US" dirty="0"/>
              <a:t>It can be programmed</a:t>
            </a:r>
          </a:p>
          <a:p>
            <a:r>
              <a:rPr lang="en-US" dirty="0"/>
              <a:t>It can do many tasks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9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Rules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/>
              <a:t>Do exactly as instructed</a:t>
            </a:r>
          </a:p>
          <a:p>
            <a:r>
              <a:rPr lang="en-US" dirty="0"/>
              <a:t>Some parts are very fragile and may get damaged if used improperly</a:t>
            </a:r>
          </a:p>
          <a:p>
            <a:r>
              <a:rPr lang="en-US" dirty="0"/>
              <a:t>Students will have the replace the parts damaged</a:t>
            </a:r>
          </a:p>
          <a:p>
            <a:r>
              <a:rPr lang="en-US" dirty="0"/>
              <a:t>After the project is over dis-assemble your project very carefully</a:t>
            </a:r>
          </a:p>
        </p:txBody>
      </p:sp>
    </p:spTree>
    <p:extLst>
      <p:ext uri="{BB962C8B-B14F-4D97-AF65-F5344CB8AC3E}">
        <p14:creationId xmlns:p14="http://schemas.microsoft.com/office/powerpoint/2010/main" val="39850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/>
              <a:t>Take out the parts you </a:t>
            </a:r>
            <a:r>
              <a:rPr lang="en-US" dirty="0" smtClean="0"/>
              <a:t>need from the kit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/>
              <a:t>Connect your </a:t>
            </a:r>
            <a:r>
              <a:rPr lang="en-US" dirty="0" err="1"/>
              <a:t>arduino</a:t>
            </a:r>
            <a:r>
              <a:rPr lang="en-US" dirty="0"/>
              <a:t> to </a:t>
            </a:r>
            <a:r>
              <a:rPr lang="en-US" dirty="0" smtClean="0"/>
              <a:t>the system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4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/>
              <a:t>Upload the sketch to the </a:t>
            </a:r>
            <a:r>
              <a:rPr lang="en-US" dirty="0" err="1" smtClean="0"/>
              <a:t>arduino</a:t>
            </a:r>
            <a:endParaRPr lang="en-US" dirty="0" smtClean="0"/>
          </a:p>
          <a:p>
            <a:r>
              <a:rPr lang="en-US" dirty="0"/>
              <a:t>Disconnect after uploading icon is displayed</a:t>
            </a:r>
          </a:p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244435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/>
              <a:t>Connect the jumper wires between </a:t>
            </a:r>
            <a:r>
              <a:rPr lang="en-US" dirty="0" err="1"/>
              <a:t>arduino</a:t>
            </a:r>
            <a:r>
              <a:rPr lang="en-US" dirty="0"/>
              <a:t> and breadboard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300" y="11176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78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/>
              <a:t>Take the bread </a:t>
            </a:r>
            <a:r>
              <a:rPr lang="en-US" dirty="0" smtClean="0"/>
              <a:t>board</a:t>
            </a:r>
          </a:p>
          <a:p>
            <a:r>
              <a:rPr lang="en-US" dirty="0"/>
              <a:t>Connect the LED’s in this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Connect the resistors as shown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73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/>
              <a:t>Connect the battery to the cables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587150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r>
              <a:rPr lang="en-US" dirty="0"/>
              <a:t>Connect the pin to </a:t>
            </a:r>
            <a:r>
              <a:rPr lang="en-US" dirty="0" err="1" smtClean="0"/>
              <a:t>Arduino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(</a:t>
            </a:r>
            <a:r>
              <a:rPr lang="en-US" i="1" dirty="0"/>
              <a:t>this will turn on the </a:t>
            </a:r>
            <a:r>
              <a:rPr lang="en-US" i="1" dirty="0" err="1" smtClean="0"/>
              <a:t>Arduino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Your </a:t>
            </a:r>
            <a:r>
              <a:rPr lang="en-US" dirty="0"/>
              <a:t>project will now start running</a:t>
            </a:r>
          </a:p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721664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Steps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Congratulations!!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have built your first project</a:t>
            </a:r>
          </a:p>
        </p:txBody>
      </p:sp>
      <p:pic>
        <p:nvPicPr>
          <p:cNvPr id="5" name="Picture Placeholder 4" descr="CYMERA_20141208_154437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6311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did we do?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2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61" y="1118263"/>
            <a:ext cx="5209054" cy="566738"/>
          </a:xfrm>
        </p:spPr>
        <p:txBody>
          <a:bodyPr>
            <a:normAutofit/>
          </a:bodyPr>
          <a:lstStyle/>
          <a:p>
            <a:r>
              <a:rPr lang="en-US" dirty="0"/>
              <a:t>Why do we need a robot?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861" y="1853575"/>
            <a:ext cx="5209054" cy="1469877"/>
          </a:xfrm>
        </p:spPr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 smtClean="0"/>
              <a:t>avoid human intervention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7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5"/>
            <a:ext cx="5209054" cy="3523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are the uses of this project?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798134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8971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End</a:t>
            </a:r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77846" y="1872944"/>
            <a:ext cx="4796150" cy="2288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Hope you had fun!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algn="l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See you tomorrow for the next project: the obstacle avoider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90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89" y="1118263"/>
            <a:ext cx="5209054" cy="566738"/>
          </a:xfrm>
        </p:spPr>
        <p:txBody>
          <a:bodyPr>
            <a:normAutofit/>
          </a:bodyPr>
          <a:lstStyle/>
          <a:p>
            <a:r>
              <a:rPr lang="en-US" dirty="0"/>
              <a:t>Why do we need a robot?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489" y="1853575"/>
            <a:ext cx="5209054" cy="1469877"/>
          </a:xfrm>
        </p:spPr>
        <p:txBody>
          <a:bodyPr>
            <a:normAutofit/>
          </a:bodyPr>
          <a:lstStyle/>
          <a:p>
            <a:r>
              <a:rPr lang="en-US" dirty="0"/>
              <a:t>Dangerous</a:t>
            </a:r>
          </a:p>
          <a:p>
            <a:r>
              <a:rPr lang="en-US" dirty="0"/>
              <a:t>Boring and/or repetitive</a:t>
            </a:r>
          </a:p>
          <a:p>
            <a:r>
              <a:rPr lang="en-US" dirty="0"/>
              <a:t>High precision or high speed</a:t>
            </a:r>
          </a:p>
        </p:txBody>
      </p:sp>
    </p:spTree>
    <p:extLst>
      <p:ext uri="{BB962C8B-B14F-4D97-AF65-F5344CB8AC3E}">
        <p14:creationId xmlns:p14="http://schemas.microsoft.com/office/powerpoint/2010/main" val="38188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89" y="1118263"/>
            <a:ext cx="5209054" cy="566738"/>
          </a:xfrm>
        </p:spPr>
        <p:txBody>
          <a:bodyPr>
            <a:normAutofit/>
          </a:bodyPr>
          <a:lstStyle/>
          <a:p>
            <a:r>
              <a:rPr lang="en-US" dirty="0"/>
              <a:t>Why do we need a robot?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589" y="1853575"/>
            <a:ext cx="5209054" cy="1469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Dangerous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Space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Deep sea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Rescue 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5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89" y="1118263"/>
            <a:ext cx="5209054" cy="566738"/>
          </a:xfrm>
        </p:spPr>
        <p:txBody>
          <a:bodyPr>
            <a:normAutofit/>
          </a:bodyPr>
          <a:lstStyle/>
          <a:p>
            <a:r>
              <a:rPr lang="en-US" dirty="0"/>
              <a:t>Why do we need a robot?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189" y="1853575"/>
            <a:ext cx="5209054" cy="1469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Boring and/or repetitive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Welding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part pick and place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manufacturing </a:t>
            </a:r>
          </a:p>
        </p:txBody>
      </p:sp>
    </p:spTree>
    <p:extLst>
      <p:ext uri="{BB962C8B-B14F-4D97-AF65-F5344CB8AC3E}">
        <p14:creationId xmlns:p14="http://schemas.microsoft.com/office/powerpoint/2010/main" val="238493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89" y="1118263"/>
            <a:ext cx="5209054" cy="566738"/>
          </a:xfrm>
        </p:spPr>
        <p:txBody>
          <a:bodyPr>
            <a:normAutofit/>
          </a:bodyPr>
          <a:lstStyle/>
          <a:p>
            <a:r>
              <a:rPr lang="en-US" dirty="0"/>
              <a:t>Why do we need a robot?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189" y="1853575"/>
            <a:ext cx="5209054" cy="1469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High precision or high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Electronics 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Surgery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precision </a:t>
            </a:r>
            <a:r>
              <a:rPr lang="en-US" dirty="0" smtClean="0"/>
              <a:t>machining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1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89" y="1143038"/>
            <a:ext cx="5209054" cy="566738"/>
          </a:xfrm>
        </p:spPr>
        <p:txBody>
          <a:bodyPr>
            <a:normAutofit/>
          </a:bodyPr>
          <a:lstStyle/>
          <a:p>
            <a:r>
              <a:rPr lang="en-US" dirty="0"/>
              <a:t>What does robotics involve?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889" y="1878350"/>
            <a:ext cx="5209054" cy="14698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Robotics = Mechanics</a:t>
            </a:r>
          </a:p>
          <a:p>
            <a:pPr marL="0" indent="0">
              <a:buNone/>
            </a:pPr>
            <a:r>
              <a:rPr lang="en-US" dirty="0" smtClean="0"/>
              <a:t>	+</a:t>
            </a:r>
            <a:endParaRPr lang="en-US" dirty="0"/>
          </a:p>
          <a:p>
            <a:r>
              <a:rPr lang="en-US" dirty="0"/>
              <a:t>Electronics</a:t>
            </a:r>
          </a:p>
          <a:p>
            <a:pPr marL="0" indent="0">
              <a:buNone/>
            </a:pPr>
            <a:r>
              <a:rPr lang="en-US" dirty="0" smtClean="0"/>
              <a:t>	+</a:t>
            </a:r>
            <a:endParaRPr lang="en-US" dirty="0"/>
          </a:p>
          <a:p>
            <a:r>
              <a:rPr lang="en-US" dirty="0"/>
              <a:t>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507180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613</Words>
  <Application>Microsoft Office PowerPoint</Application>
  <PresentationFormat>On-screen Show (4:3)</PresentationFormat>
  <Paragraphs>148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robotics workshop day 1</vt:lpstr>
      <vt:lpstr>basics What is a Robot? What does robotics involve? Three laws of robotics Why do we need robots? Most important parts of  robots  </vt:lpstr>
      <vt:lpstr>What is a Robot?</vt:lpstr>
      <vt:lpstr>Why do we need a robot?</vt:lpstr>
      <vt:lpstr>Why do we need a robot?</vt:lpstr>
      <vt:lpstr>Why do we need a robot?</vt:lpstr>
      <vt:lpstr>Why do we need a robot?</vt:lpstr>
      <vt:lpstr>Why do we need a robot?</vt:lpstr>
      <vt:lpstr>What does robotics involve?</vt:lpstr>
      <vt:lpstr>How does it work ?</vt:lpstr>
      <vt:lpstr>How does it work ?</vt:lpstr>
      <vt:lpstr>Three laws of robotics</vt:lpstr>
      <vt:lpstr>electronics Current Voltage Resistance</vt:lpstr>
      <vt:lpstr>Electronics</vt:lpstr>
      <vt:lpstr>Electronics</vt:lpstr>
      <vt:lpstr>Electronics</vt:lpstr>
      <vt:lpstr>Major circuit elements</vt:lpstr>
      <vt:lpstr>Major circuit elements</vt:lpstr>
      <vt:lpstr>Major circuit elements</vt:lpstr>
      <vt:lpstr>Major circuit elements</vt:lpstr>
      <vt:lpstr>Major circuit elements</vt:lpstr>
      <vt:lpstr>Major circuit elements</vt:lpstr>
      <vt:lpstr>project 1 dancing lights</vt:lpstr>
      <vt:lpstr>Dancing lights</vt:lpstr>
      <vt:lpstr>Requirements</vt:lpstr>
      <vt:lpstr>About the parts</vt:lpstr>
      <vt:lpstr>About the parts</vt:lpstr>
      <vt:lpstr>About the parts</vt:lpstr>
      <vt:lpstr>About the parts</vt:lpstr>
      <vt:lpstr>Rules</vt:lpstr>
      <vt:lpstr>Steps</vt:lpstr>
      <vt:lpstr>Steps</vt:lpstr>
      <vt:lpstr>Steps</vt:lpstr>
      <vt:lpstr>Steps</vt:lpstr>
      <vt:lpstr>Steps</vt:lpstr>
      <vt:lpstr>Steps</vt:lpstr>
      <vt:lpstr>Steps</vt:lpstr>
      <vt:lpstr>Steps</vt:lpstr>
      <vt:lpstr>Summary</vt:lpstr>
      <vt:lpstr>Summary</vt:lpstr>
      <vt:lpstr>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workshop day 1</dc:title>
  <dc:creator>R</dc:creator>
  <cp:lastModifiedBy>Marica School</cp:lastModifiedBy>
  <cp:revision>17</cp:revision>
  <dcterms:created xsi:type="dcterms:W3CDTF">2014-12-09T09:00:18Z</dcterms:created>
  <dcterms:modified xsi:type="dcterms:W3CDTF">2014-12-27T18:20:44Z</dcterms:modified>
</cp:coreProperties>
</file>